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906000" cy="6858000" type="A4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2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724715AE-9AF9-4D33-903F-ACC7F9FAD405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5713" y="1169988"/>
            <a:ext cx="4565650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5CB16D73-42C2-40F0-A1B3-8AB513B5C0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029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3233" indent="-293551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4204" indent="-234841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3885" indent="-234841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13567" indent="-234841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14B0FBB-73A5-46F3-BAF1-F92E49DD6113}" type="slidenum">
              <a:rPr lang="en-US" altLang="en-US"/>
              <a:pPr eaLnBrk="1" hangingPunct="1"/>
              <a:t>1</a:t>
            </a:fld>
            <a:endParaRPr lang="en-US" altLang="en-US" dirty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01675"/>
            <a:ext cx="5073650" cy="351155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3610" y="4449087"/>
            <a:ext cx="5189855" cy="421175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928" tIns="46964" rIns="93928" bIns="46964"/>
          <a:lstStyle/>
          <a:p>
            <a:pPr defTabSz="469682">
              <a:spcBef>
                <a:spcPct val="0"/>
              </a:spcBef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68580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5FD74-DB6B-4B8C-A504-496DF04F575B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CF11-C71E-4EA9-AADF-C419CBB8DE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379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5FD74-DB6B-4B8C-A504-496DF04F575B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CF11-C71E-4EA9-AADF-C419CBB8DE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947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5FD74-DB6B-4B8C-A504-496DF04F575B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CF11-C71E-4EA9-AADF-C419CBB8DE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043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5FD74-DB6B-4B8C-A504-496DF04F575B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CF11-C71E-4EA9-AADF-C419CBB8DE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073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5FD74-DB6B-4B8C-A504-496DF04F575B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CF11-C71E-4EA9-AADF-C419CBB8DE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708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5FD74-DB6B-4B8C-A504-496DF04F575B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CF11-C71E-4EA9-AADF-C419CBB8DE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486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5FD74-DB6B-4B8C-A504-496DF04F575B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CF11-C71E-4EA9-AADF-C419CBB8DE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694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5FD74-DB6B-4B8C-A504-496DF04F575B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CF11-C71E-4EA9-AADF-C419CBB8DE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401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5FD74-DB6B-4B8C-A504-496DF04F575B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CF11-C71E-4EA9-AADF-C419CBB8DE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530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5FD74-DB6B-4B8C-A504-496DF04F575B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CF11-C71E-4EA9-AADF-C419CBB8DE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729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5FD74-DB6B-4B8C-A504-496DF04F575B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CF11-C71E-4EA9-AADF-C419CBB8DE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236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5FD74-DB6B-4B8C-A504-496DF04F575B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FCF11-C71E-4EA9-AADF-C419CBB8DE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1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586" name="Rectangle 10"/>
          <p:cNvSpPr>
            <a:spLocks noChangeArrowheads="1"/>
          </p:cNvSpPr>
          <p:nvPr/>
        </p:nvSpPr>
        <p:spPr bwMode="auto">
          <a:xfrm>
            <a:off x="1066801" y="533400"/>
            <a:ext cx="7366489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63500" dir="3187806" algn="ctr" rotWithShape="0">
              <a:srgbClr val="000000">
                <a:alpha val="74998"/>
              </a:srgbClr>
            </a:outerShdw>
          </a:effectLst>
        </p:spPr>
        <p:txBody>
          <a:bodyPr lIns="0" tIns="0" rIns="0" bIns="0" anchor="b" anchorCtr="1"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en-GB" altLang="en-US" sz="44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-111" charset="-128"/>
              <a:cs typeface="Arial" charset="0"/>
            </a:endParaRPr>
          </a:p>
        </p:txBody>
      </p:sp>
      <p:sp>
        <p:nvSpPr>
          <p:cNvPr id="11" name="Flowchart: Merge 10"/>
          <p:cNvSpPr/>
          <p:nvPr/>
        </p:nvSpPr>
        <p:spPr>
          <a:xfrm>
            <a:off x="2359800" y="11977"/>
            <a:ext cx="4106848" cy="744386"/>
          </a:xfrm>
          <a:prstGeom prst="flowChartMerg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000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Standards &amp; requirements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34910" y="318799"/>
            <a:ext cx="3227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External to the site</a:t>
            </a:r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381000" y="832828"/>
            <a:ext cx="9144000" cy="7622"/>
          </a:xfrm>
          <a:prstGeom prst="line">
            <a:avLst/>
          </a:prstGeom>
          <a:ln w="571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7689663" y="847909"/>
            <a:ext cx="3227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Internal to the site</a:t>
            </a:r>
          </a:p>
        </p:txBody>
      </p:sp>
      <p:sp>
        <p:nvSpPr>
          <p:cNvPr id="7" name="Isosceles Triangle 6"/>
          <p:cNvSpPr/>
          <p:nvPr/>
        </p:nvSpPr>
        <p:spPr>
          <a:xfrm>
            <a:off x="1384136" y="970964"/>
            <a:ext cx="6209474" cy="5630977"/>
          </a:xfrm>
          <a:prstGeom prst="triangle">
            <a:avLst>
              <a:gd name="adj" fmla="val 49778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142835" y="985147"/>
            <a:ext cx="32904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TECHNICAL</a:t>
            </a:r>
          </a:p>
          <a:p>
            <a:r>
              <a:rPr lang="en-US" b="1" dirty="0"/>
              <a:t>(Path of Workflow – PoW)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412193" y="1002533"/>
            <a:ext cx="2369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QUALITY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3449781" y="2826327"/>
            <a:ext cx="207818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757055" y="4301837"/>
            <a:ext cx="3505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1911927" y="5666509"/>
            <a:ext cx="5153891" cy="2770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119086" y="1663570"/>
            <a:ext cx="47811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Policies</a:t>
            </a:r>
          </a:p>
          <a:p>
            <a:pPr algn="ctr"/>
            <a:r>
              <a:rPr lang="en-US" sz="1200" dirty="0"/>
              <a:t>States what the site does and why (intent)</a:t>
            </a:r>
          </a:p>
          <a:p>
            <a:pPr algn="ctr"/>
            <a:r>
              <a:rPr lang="en-US" sz="1200" dirty="0"/>
              <a:t>Defines how the site fulfills the external requirements</a:t>
            </a:r>
          </a:p>
        </p:txBody>
      </p:sp>
      <p:sp>
        <p:nvSpPr>
          <p:cNvPr id="38" name="TextBox 37"/>
          <p:cNvSpPr txBox="1"/>
          <p:nvPr/>
        </p:nvSpPr>
        <p:spPr>
          <a:xfrm rot="20762612">
            <a:off x="153065" y="932881"/>
            <a:ext cx="2438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Quality Policy </a:t>
            </a:r>
            <a:r>
              <a:rPr lang="en-US" dirty="0"/>
              <a:t>– </a:t>
            </a:r>
            <a:r>
              <a:rPr lang="en-US" sz="1200" dirty="0"/>
              <a:t>site’s declaration to its customers of the quality it achieves</a:t>
            </a:r>
          </a:p>
        </p:txBody>
      </p:sp>
      <p:sp>
        <p:nvSpPr>
          <p:cNvPr id="55" name="TextBox 54"/>
          <p:cNvSpPr txBox="1"/>
          <p:nvPr/>
        </p:nvSpPr>
        <p:spPr>
          <a:xfrm rot="966733">
            <a:off x="7966596" y="1390720"/>
            <a:ext cx="199070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strike="sngStrike" dirty="0"/>
              <a:t>Technical Policy </a:t>
            </a:r>
            <a:r>
              <a:rPr lang="en-US" dirty="0"/>
              <a:t>– </a:t>
            </a:r>
            <a:r>
              <a:rPr lang="en-US" sz="1200" dirty="0"/>
              <a:t>not necessary since the rules, cautions, and warnings are incorporated into the individual examination procedures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437378" y="3206995"/>
            <a:ext cx="58589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Processes </a:t>
            </a:r>
          </a:p>
          <a:p>
            <a:pPr algn="ctr"/>
            <a:r>
              <a:rPr lang="en-US" sz="1200" dirty="0"/>
              <a:t>Describes how it happens at this site</a:t>
            </a:r>
          </a:p>
          <a:p>
            <a:pPr algn="ctr"/>
            <a:r>
              <a:rPr lang="en-US" sz="1200" dirty="0"/>
              <a:t>Defines how the site turns its policy intentions into laboratory actions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-63942" y="2103281"/>
            <a:ext cx="3002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Specific Quality Policies </a:t>
            </a:r>
          </a:p>
          <a:p>
            <a:r>
              <a:rPr lang="en-US" sz="1400" dirty="0"/>
              <a:t>(e.g. QSEs or ISO 15189  Sub-clauses)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-23019" y="3214922"/>
            <a:ext cx="150675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Quality Processes</a:t>
            </a:r>
          </a:p>
          <a:p>
            <a:r>
              <a:rPr lang="en-US" sz="1400" dirty="0"/>
              <a:t>(e.g. Handling of Nonconformities)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-23019" y="6009361"/>
            <a:ext cx="1832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Quality Forms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-7141" y="4676396"/>
            <a:ext cx="21262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Quality Procedures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926438" y="3097760"/>
            <a:ext cx="30317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Technical Processes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Pre-exam (e.g. phlebotomy)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Exam (e.g. instrument set-up)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Post-exam (e.g. critical notification)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826324" y="4400506"/>
            <a:ext cx="24376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Technical Procedures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Pre-exam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Exam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Post-exam 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938699" y="4668053"/>
            <a:ext cx="310034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Procedures and Job Aids</a:t>
            </a:r>
          </a:p>
          <a:p>
            <a:pPr algn="ctr"/>
            <a:r>
              <a:rPr lang="en-US" sz="1200" dirty="0"/>
              <a:t>Stepwise work instructions on how to do it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359800" y="5947806"/>
            <a:ext cx="43172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Forms, Labels, and Tags</a:t>
            </a:r>
          </a:p>
          <a:p>
            <a:pPr algn="ctr"/>
            <a:r>
              <a:rPr lang="en-US" sz="1200" dirty="0"/>
              <a:t>Become records providing evidence of completion of procedures</a:t>
            </a:r>
          </a:p>
          <a:p>
            <a:endParaRPr lang="en-US" sz="1200" dirty="0"/>
          </a:p>
        </p:txBody>
      </p:sp>
      <p:sp>
        <p:nvSpPr>
          <p:cNvPr id="66" name="TextBox 65"/>
          <p:cNvSpPr txBox="1"/>
          <p:nvPr/>
        </p:nvSpPr>
        <p:spPr>
          <a:xfrm>
            <a:off x="7631045" y="5863277"/>
            <a:ext cx="243765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Technical Forms</a:t>
            </a:r>
          </a:p>
          <a:p>
            <a:r>
              <a:rPr lang="en-US" sz="1400" dirty="0"/>
              <a:t>(e.g. worksheets, instrument print-outs)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23019" y="25967"/>
            <a:ext cx="30809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Job Aid 3: Document </a:t>
            </a:r>
            <a:r>
              <a:rPr lang="en-US" sz="1400" b="1"/>
              <a:t>Structure </a:t>
            </a:r>
            <a:r>
              <a:rPr lang="en-US" sz="1400" b="1" baseline="30000"/>
              <a:t>1-14</a:t>
            </a:r>
            <a:endParaRPr lang="en-US" sz="1400" b="1" baseline="30000" dirty="0"/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4433455" y="2826327"/>
            <a:ext cx="13854" cy="3775614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E08AFA19-C115-4018-8D0F-B9D6B5E0BB38}"/>
              </a:ext>
            </a:extLst>
          </p:cNvPr>
          <p:cNvSpPr/>
          <p:nvPr/>
        </p:nvSpPr>
        <p:spPr>
          <a:xfrm>
            <a:off x="6735262" y="6562015"/>
            <a:ext cx="14637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400" i="1" dirty="0">
                <a:solidFill>
                  <a:prstClr val="black"/>
                </a:solidFill>
              </a:rPr>
              <a:t>Technical Records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17DFDB0-F8EE-418E-A0F9-FB38F2BD7653}"/>
              </a:ext>
            </a:extLst>
          </p:cNvPr>
          <p:cNvSpPr/>
          <p:nvPr/>
        </p:nvSpPr>
        <p:spPr>
          <a:xfrm>
            <a:off x="758049" y="6565517"/>
            <a:ext cx="132299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400" i="1" dirty="0">
                <a:solidFill>
                  <a:prstClr val="black"/>
                </a:solidFill>
              </a:rPr>
              <a:t>Quality Records</a:t>
            </a:r>
          </a:p>
        </p:txBody>
      </p:sp>
    </p:spTree>
    <p:extLst>
      <p:ext uri="{BB962C8B-B14F-4D97-AF65-F5344CB8AC3E}">
        <p14:creationId xmlns:p14="http://schemas.microsoft.com/office/powerpoint/2010/main" val="1107693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730</TotalTime>
  <Words>203</Words>
  <Application>Microsoft Office PowerPoint</Application>
  <PresentationFormat>A4 Paper (210x297 mm)</PresentationFormat>
  <Paragraphs>39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Murphy</dc:creator>
  <cp:lastModifiedBy>Anna Murphy</cp:lastModifiedBy>
  <cp:revision>19</cp:revision>
  <cp:lastPrinted>2019-01-24T16:36:58Z</cp:lastPrinted>
  <dcterms:created xsi:type="dcterms:W3CDTF">2016-09-29T09:16:43Z</dcterms:created>
  <dcterms:modified xsi:type="dcterms:W3CDTF">2019-04-24T12:48:32Z</dcterms:modified>
</cp:coreProperties>
</file>